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356" r:id="rId4"/>
    <p:sldId id="358" r:id="rId5"/>
    <p:sldId id="343" r:id="rId6"/>
    <p:sldId id="369" r:id="rId7"/>
    <p:sldId id="374" r:id="rId8"/>
    <p:sldId id="372" r:id="rId9"/>
    <p:sldId id="373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94660"/>
  </p:normalViewPr>
  <p:slideViewPr>
    <p:cSldViewPr>
      <p:cViewPr varScale="1">
        <p:scale>
          <a:sx n="90" d="100"/>
          <a:sy n="90" d="100"/>
        </p:scale>
        <p:origin x="834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Completing the Square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71750"/>
            <a:ext cx="6400800" cy="1314450"/>
          </a:xfrm>
        </p:spPr>
        <p:txBody>
          <a:bodyPr/>
          <a:lstStyle/>
          <a:p>
            <a:r>
              <a:rPr lang="en-US" dirty="0"/>
              <a:t>Unit 9 Lesson 5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971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COMPLETING THE SQUARE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464" y="514350"/>
            <a:ext cx="8686800" cy="42573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Understand how to solve quadratic equations by </a:t>
            </a:r>
            <a:br>
              <a:rPr lang="en-US" sz="2400" dirty="0"/>
            </a:br>
            <a:r>
              <a:rPr lang="en-US" sz="2400" dirty="0"/>
              <a:t>completing the squares. 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/>
              <a:t>Quadratic Equation</a:t>
            </a:r>
          </a:p>
          <a:p>
            <a:r>
              <a:rPr lang="en-US" sz="2400" dirty="0"/>
              <a:t>Trinomial</a:t>
            </a:r>
          </a:p>
          <a:p>
            <a:r>
              <a:rPr lang="en-US" sz="2400" dirty="0"/>
              <a:t> Completing the Square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83685" y="413139"/>
                <a:ext cx="8686800" cy="38862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quadratic equation </a:t>
                </a:r>
                <a:r>
                  <a:rPr lang="en-US" sz="2400" dirty="0"/>
                  <a:t>is of the form: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Where,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𝑎</m:t>
                    </m:r>
                    <m:r>
                      <a:rPr lang="en-US" sz="2400" i="1" dirty="0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3685" y="413139"/>
                <a:ext cx="8686800" cy="3886200"/>
              </a:xfrm>
              <a:blipFill rotWithShape="1">
                <a:blip r:embed="rId2"/>
                <a:stretch>
                  <a:fillRect l="-1123" t="-1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286000" y="1047750"/>
                <a:ext cx="3581400" cy="470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1047750"/>
                <a:ext cx="3581400" cy="470000"/>
              </a:xfrm>
              <a:prstGeom prst="rect">
                <a:avLst/>
              </a:prstGeom>
              <a:blipFill rotWithShape="1">
                <a:blip r:embed="rId3"/>
                <a:stretch>
                  <a:fillRect l="-340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3865085" y="2800350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865085" y="3414415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865085" y="4031482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894984" y="2800350"/>
            <a:ext cx="2137449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Quadratic term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58647" y="3422750"/>
            <a:ext cx="1703171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Linear term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3882" y="4041584"/>
            <a:ext cx="2060837" cy="4264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Constant term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0" y="-19050"/>
            <a:ext cx="2971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COMPLETING THE SQUARE</a:t>
            </a:r>
          </a:p>
        </p:txBody>
      </p:sp>
    </p:spTree>
    <p:extLst>
      <p:ext uri="{BB962C8B-B14F-4D97-AF65-F5344CB8AC3E}">
        <p14:creationId xmlns:p14="http://schemas.microsoft.com/office/powerpoint/2010/main" val="3272572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0" y="-19050"/>
            <a:ext cx="2971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COMPLETING THE SQUARE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438150"/>
                <a:ext cx="8686800" cy="38862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400" dirty="0"/>
                </a:br>
                <a:r>
                  <a:rPr lang="en-US" sz="2400" dirty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trinomial equation </a:t>
                </a:r>
                <a:r>
                  <a:rPr lang="en-US" sz="2400" dirty="0"/>
                  <a:t>is an equation having three terms or monomials on one side of the equation. The other side of the equation can be zero or a non-zero constant. It is written as: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Where,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𝑎</m:t>
                    </m:r>
                    <m:r>
                      <a:rPr lang="en-US" sz="2400" i="1" dirty="0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14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438150"/>
                <a:ext cx="8686800" cy="3886200"/>
              </a:xfrm>
              <a:blipFill rotWithShape="1">
                <a:blip r:embed="rId3"/>
                <a:stretch>
                  <a:fillRect l="-1053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2895600" y="2233237"/>
                <a:ext cx="2540017" cy="470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2233237"/>
                <a:ext cx="2540017" cy="470000"/>
              </a:xfrm>
              <a:prstGeom prst="rect">
                <a:avLst/>
              </a:prstGeom>
              <a:blipFill rotWithShape="1">
                <a:blip r:embed="rId4"/>
                <a:stretch>
                  <a:fillRect r="-2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7514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 txBox="1">
                <a:spLocks/>
              </p:cNvSpPr>
              <p:nvPr/>
            </p:nvSpPr>
            <p:spPr>
              <a:xfrm>
                <a:off x="195549" y="-161352"/>
                <a:ext cx="8686800" cy="53048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endParaRPr lang="en-US" sz="2200" b="1" u="sng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r>
                  <a:rPr lang="en-US" sz="2200" b="1" u="sng" dirty="0">
                    <a:solidFill>
                      <a:srgbClr val="0070C0"/>
                    </a:solidFill>
                  </a:rPr>
                  <a:t>Completing Squares</a:t>
                </a:r>
              </a:p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r>
                  <a:rPr lang="en-US" sz="2200" dirty="0"/>
                  <a:t>This method is used when finding the solution of quadratic equations using square roots. If one side of the equation (having the trinomial) is not a perfect square, we can make it a perfect square by adding a suitable constant number on both sides of the equation.</a:t>
                </a:r>
              </a:p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r>
                  <a:rPr lang="en-US" sz="2200" dirty="0"/>
                  <a:t>					</a:t>
                </a:r>
              </a:p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br>
                  <a:rPr lang="en-US" sz="2200" dirty="0"/>
                </a:br>
                <a:r>
                  <a:rPr lang="en-US" sz="2200" dirty="0"/>
                  <a:t>Note that the term being added is the square of half the coefficient of linear term i.e. </a:t>
                </a:r>
                <a14:m>
                  <m:oMath xmlns:m="http://schemas.openxmlformats.org/officeDocument/2006/math">
                    <m:r>
                      <a:rPr lang="en-US" sz="2200" b="1" i="1" dirty="0" smtClean="0">
                        <a:latin typeface="Cambria Math"/>
                      </a:rPr>
                      <m:t>𝒃</m:t>
                    </m:r>
                  </m:oMath>
                </a14:m>
                <a:r>
                  <a:rPr lang="en-US" sz="2200" b="1" dirty="0"/>
                  <a:t> </a:t>
                </a:r>
                <a:r>
                  <a:rPr lang="en-US" sz="2200" dirty="0"/>
                  <a:t>in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latin typeface="Cambria Math"/>
                      </a:rPr>
                      <m:t>𝒙</m:t>
                    </m:r>
                  </m:oMath>
                </a14:m>
                <a:r>
                  <a:rPr lang="en-US" sz="2200" b="1" dirty="0"/>
                  <a:t>.</a:t>
                </a:r>
              </a:p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br>
                  <a:rPr lang="en-US" sz="2200" dirty="0"/>
                </a:br>
                <a:endParaRPr lang="en-US" sz="2200" b="1" dirty="0"/>
              </a:p>
            </p:txBody>
          </p:sp>
        </mc:Choice>
        <mc:Fallback xmlns=""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549" y="-161352"/>
                <a:ext cx="8686800" cy="5304852"/>
              </a:xfrm>
              <a:prstGeom prst="rect">
                <a:avLst/>
              </a:prstGeom>
              <a:blipFill rotWithShape="1">
                <a:blip r:embed="rId3"/>
                <a:stretch>
                  <a:fillRect l="-842" r="-16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ight Arrow 6"/>
          <p:cNvSpPr/>
          <p:nvPr/>
        </p:nvSpPr>
        <p:spPr>
          <a:xfrm>
            <a:off x="1619451" y="3016819"/>
            <a:ext cx="616963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COMPLETING THE SQUARE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366966" y="2745367"/>
                <a:ext cx="4262434" cy="100457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24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2400" b="1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6966" y="2745367"/>
                <a:ext cx="4262434" cy="100457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93919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1: What is the value of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𝒃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such that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𝒃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is a perfect square trinomial?</a:t>
                </a: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  <a:blipFill rotWithShape="1">
                <a:blip r:embed="rId2"/>
                <a:stretch>
                  <a:fillRect l="-758" t="-3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COMPLETING THE SQUARE</a:t>
            </a:r>
          </a:p>
        </p:txBody>
      </p:sp>
    </p:spTree>
    <p:extLst>
      <p:ext uri="{BB962C8B-B14F-4D97-AF65-F5344CB8AC3E}">
        <p14:creationId xmlns:p14="http://schemas.microsoft.com/office/powerpoint/2010/main" val="37372476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1: What is the value of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𝒃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such that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𝒃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is a perfect square trinomial?</a:t>
                </a:r>
                <a:br>
                  <a:rPr lang="en-US" sz="2000" dirty="0"/>
                </a:b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Here the coefficient of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dirty="0"/>
                  <a:t> is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latin typeface="Cambria Math"/>
                      </a:rPr>
                      <m:t>𝟏𝟒</m:t>
                    </m:r>
                  </m:oMath>
                </a14:m>
                <a:r>
                  <a:rPr lang="en-US" sz="2000" dirty="0"/>
                  <a:t>.</a:t>
                </a:r>
                <a:br>
                  <a:rPr lang="en-US" sz="2000" dirty="0"/>
                </a:br>
                <a:br>
                  <a:rPr lang="en-US" sz="2000" dirty="0"/>
                </a:b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r>
                  <a:rPr lang="en-US" sz="2000" dirty="0"/>
                  <a:t>So the perfect square trinomial is,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>   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  <a:blipFill rotWithShape="1">
                <a:blip r:embed="rId2"/>
                <a:stretch>
                  <a:fillRect l="-758" t="-3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2948925" y="1885950"/>
                <a:ext cx="1623075" cy="85254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0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000" b="1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𝟏𝟒</m:t>
                                  </m:r>
                                </m:num>
                                <m:den>
                                  <m:r>
                                    <a:rPr lang="en-US" sz="2000" b="1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8925" y="1885950"/>
                <a:ext cx="1623075" cy="85254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ight Arrow 14"/>
          <p:cNvSpPr/>
          <p:nvPr/>
        </p:nvSpPr>
        <p:spPr>
          <a:xfrm>
            <a:off x="2197028" y="2100276"/>
            <a:ext cx="525908" cy="423887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2948925" y="4190541"/>
                <a:ext cx="1888466" cy="40709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𝟏𝟒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𝟒𝟗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8925" y="4190541"/>
                <a:ext cx="1888466" cy="40709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COMPLETING THE SQUARE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2032003" y="2882725"/>
            <a:ext cx="525908" cy="423887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2722936" y="2913154"/>
                <a:ext cx="2221901" cy="40709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𝟕</m:t>
                              </m:r>
                            </m:e>
                          </m:d>
                        </m:e>
                        <m:sup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𝟒𝟗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2936" y="2913154"/>
                <a:ext cx="2221901" cy="40709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ight Arrow 23"/>
          <p:cNvSpPr/>
          <p:nvPr/>
        </p:nvSpPr>
        <p:spPr>
          <a:xfrm>
            <a:off x="2221287" y="4171129"/>
            <a:ext cx="525908" cy="423887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547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45393" y="243520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2: What are the solutions of the equation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𝟑𝟓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?</a:t>
                </a:r>
                <a:br>
                  <a:rPr lang="en-US" sz="2200" b="1" dirty="0">
                    <a:solidFill>
                      <a:srgbClr val="0070C0"/>
                    </a:solidFill>
                  </a:rPr>
                </a:br>
                <a:br>
                  <a:rPr lang="en-US" sz="2200" b="1" dirty="0">
                    <a:solidFill>
                      <a:srgbClr val="0070C0"/>
                    </a:solidFill>
                  </a:rPr>
                </a:b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5393" y="243520"/>
                <a:ext cx="8686800" cy="4724400"/>
              </a:xfrm>
              <a:blipFill rotWithShape="1">
                <a:blip r:embed="rId2"/>
                <a:stretch>
                  <a:fillRect l="-912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COMPLETING THE SQUARE</a:t>
            </a:r>
          </a:p>
        </p:txBody>
      </p:sp>
    </p:spTree>
    <p:extLst>
      <p:ext uri="{BB962C8B-B14F-4D97-AF65-F5344CB8AC3E}">
        <p14:creationId xmlns:p14="http://schemas.microsoft.com/office/powerpoint/2010/main" val="4023601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6410" y="199452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  <a:tabLst>
                    <a:tab pos="4968875" algn="l"/>
                  </a:tabLst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2: What are the solutions of the equation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200" b="1" i="1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2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200" b="1" i="1">
                        <a:solidFill>
                          <a:srgbClr val="0070C0"/>
                        </a:solidFill>
                        <a:latin typeface="Cambria Math"/>
                      </a:rPr>
                      <m:t>𝟑𝟓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?</a:t>
                </a:r>
                <a:br>
                  <a:rPr lang="en-US" sz="2200" b="1" dirty="0">
                    <a:solidFill>
                      <a:srgbClr val="0070C0"/>
                    </a:solidFill>
                  </a:rPr>
                </a:br>
                <a:br>
                  <a:rPr lang="en-US" sz="2200" b="1" dirty="0">
                    <a:solidFill>
                      <a:srgbClr val="0070C0"/>
                    </a:solidFill>
                  </a:rPr>
                </a:br>
                <a:r>
                  <a:rPr lang="en-US" sz="2000" dirty="0"/>
                  <a:t>Here the coefficient of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000" b="1" dirty="0"/>
                  <a:t> </a:t>
                </a:r>
                <a:r>
                  <a:rPr lang="en-US" sz="2000" dirty="0"/>
                  <a:t>is  2, so the term to add is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latin typeface="Cambria Math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sz="2000" i="1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/>
                      </a:rPr>
                      <m:t>=1</m:t>
                    </m:r>
                  </m:oMath>
                </a14:m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6410" y="199452"/>
                <a:ext cx="8686800" cy="4724400"/>
              </a:xfrm>
              <a:blipFill rotWithShape="1">
                <a:blip r:embed="rId2"/>
                <a:stretch>
                  <a:fillRect l="-912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41" name="Right Arrow 40"/>
          <p:cNvSpPr/>
          <p:nvPr/>
        </p:nvSpPr>
        <p:spPr>
          <a:xfrm>
            <a:off x="2144617" y="1733981"/>
            <a:ext cx="496354" cy="36986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COMPLETING THE SQUARE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2779353" y="1679384"/>
                <a:ext cx="2728162" cy="40709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𝟑𝟓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9353" y="1679384"/>
                <a:ext cx="2728162" cy="40709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/>
              <p:cNvSpPr/>
              <p:nvPr/>
            </p:nvSpPr>
            <p:spPr>
              <a:xfrm>
                <a:off x="3312273" y="2172936"/>
                <a:ext cx="1693974" cy="40709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𝟑𝟔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2" name="Rectangle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2273" y="2172936"/>
                <a:ext cx="1693974" cy="407099"/>
              </a:xfrm>
              <a:prstGeom prst="rect">
                <a:avLst/>
              </a:prstGeom>
              <a:blipFill rotWithShape="1">
                <a:blip r:embed="rId5"/>
                <a:stretch>
                  <a:fillRect l="-1079" b="-149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ight Arrow 42"/>
          <p:cNvSpPr/>
          <p:nvPr/>
        </p:nvSpPr>
        <p:spPr>
          <a:xfrm>
            <a:off x="2640971" y="2170095"/>
            <a:ext cx="496354" cy="36986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3163720" y="2692018"/>
                <a:ext cx="2056260" cy="725856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𝟏</m:t>
                              </m:r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𝟑𝟔</m:t>
                          </m:r>
                        </m:e>
                      </m:ra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3720" y="2692018"/>
                <a:ext cx="2056260" cy="72585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Right Arrow 47"/>
          <p:cNvSpPr/>
          <p:nvPr/>
        </p:nvSpPr>
        <p:spPr>
          <a:xfrm>
            <a:off x="2545194" y="2870011"/>
            <a:ext cx="496354" cy="36986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ight Arrow 49"/>
          <p:cNvSpPr/>
          <p:nvPr/>
        </p:nvSpPr>
        <p:spPr>
          <a:xfrm>
            <a:off x="268598" y="3552425"/>
            <a:ext cx="496354" cy="36986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/>
              <p:cNvSpPr/>
              <p:nvPr/>
            </p:nvSpPr>
            <p:spPr>
              <a:xfrm>
                <a:off x="851220" y="3562350"/>
                <a:ext cx="1541574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6" name="Rectangle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220" y="3562350"/>
                <a:ext cx="1541574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Right Arrow 58"/>
          <p:cNvSpPr/>
          <p:nvPr/>
        </p:nvSpPr>
        <p:spPr>
          <a:xfrm>
            <a:off x="5289238" y="3486150"/>
            <a:ext cx="496354" cy="36986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Rectangle 59"/>
              <p:cNvSpPr/>
              <p:nvPr/>
            </p:nvSpPr>
            <p:spPr>
              <a:xfrm>
                <a:off x="5871860" y="3496075"/>
                <a:ext cx="1541574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60" name="Rectangle 5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1860" y="3496075"/>
                <a:ext cx="1541574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Right Arrow 60"/>
          <p:cNvSpPr/>
          <p:nvPr/>
        </p:nvSpPr>
        <p:spPr>
          <a:xfrm>
            <a:off x="516775" y="4085711"/>
            <a:ext cx="496354" cy="36986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1117280" y="4085711"/>
                <a:ext cx="957195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7280" y="4085711"/>
                <a:ext cx="957195" cy="40011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" name="Right Arrow 63"/>
          <p:cNvSpPr/>
          <p:nvPr/>
        </p:nvSpPr>
        <p:spPr>
          <a:xfrm>
            <a:off x="5563544" y="4030569"/>
            <a:ext cx="496354" cy="36986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Rectangle 64"/>
              <p:cNvSpPr/>
              <p:nvPr/>
            </p:nvSpPr>
            <p:spPr>
              <a:xfrm>
                <a:off x="6164049" y="4008535"/>
                <a:ext cx="1074951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𝟕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65" name="Rectangle 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4049" y="4008535"/>
                <a:ext cx="1074951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3601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2541</TotalTime>
  <Words>271</Words>
  <Application>Microsoft Office PowerPoint</Application>
  <PresentationFormat>On-screen Show (16:9)</PresentationFormat>
  <Paragraphs>63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</vt:lpstr>
      <vt:lpstr>Cambria Math</vt:lpstr>
      <vt:lpstr>Office Theme</vt:lpstr>
      <vt:lpstr> Completing the Square</vt:lpstr>
      <vt:lpstr>COMPLETING THE SQUARE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381</cp:revision>
  <dcterms:created xsi:type="dcterms:W3CDTF">2016-10-20T15:06:14Z</dcterms:created>
  <dcterms:modified xsi:type="dcterms:W3CDTF">2017-02-26T20:00:05Z</dcterms:modified>
</cp:coreProperties>
</file>